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Corben"/>
      <p:regular r:id="rId23"/>
    </p:embeddedFont>
    <p:embeddedFont>
      <p:font typeface="Corben"/>
      <p:regular r:id="rId24"/>
    </p:embeddedFont>
    <p:embeddedFont>
      <p:font typeface="Nobile"/>
      <p:regular r:id="rId25"/>
    </p:embeddedFont>
    <p:embeddedFont>
      <p:font typeface="Nobile"/>
      <p:regular r:id="rId26"/>
    </p:embeddedFont>
    <p:embeddedFont>
      <p:font typeface="Nobile"/>
      <p:regular r:id="rId27"/>
    </p:embeddedFont>
    <p:embeddedFont>
      <p:font typeface="Nobile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69427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Financial Fraud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Identifying and Preventing Financial Fraud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Developed By: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Aditya Singh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3665577" cy="458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Analysis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789503" y="1371600"/>
            <a:ext cx="13051393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5524" y="1770936"/>
            <a:ext cx="6239351" cy="48164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89503" y="6752273"/>
            <a:ext cx="13051393" cy="859631"/>
          </a:xfrm>
          <a:prstGeom prst="roundRect">
            <a:avLst>
              <a:gd name="adj" fmla="val 716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3689" y="6906458"/>
            <a:ext cx="1832729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Insight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43689" y="7223284"/>
            <a:ext cx="12743021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Fraud transactions under 50k have a notably higher median amount and wider spread than non-fraud ones, suggesting frauds attempt larger amounts on average, 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6268"/>
            <a:ext cx="4278035" cy="490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Correlation Matrix Plot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84384" y="1420178"/>
            <a:ext cx="1306163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correlation matrix visualizes the relationships between different numerical features in the dataset that are strongly associated with fraud transaction.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755" y="2024063"/>
            <a:ext cx="5849183" cy="50567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30715" y="1988701"/>
            <a:ext cx="4322802" cy="1019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amount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newbalanceDest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columns show a moderate positive correlation (</a:t>
            </a:r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r=0.46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r=0.46), indicating transaction amount affects the new balance at destination.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9530715" y="3062764"/>
            <a:ext cx="4322802" cy="768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oldbalanceDest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newbalanceDest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are highly correlated (</a:t>
            </a:r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r=0.98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r=0.98), reflecting their direct relationship in transactions.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9530715" y="3885843"/>
            <a:ext cx="4322802" cy="768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isFraud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has very weak correlation with all other numerical features (</a:t>
            </a:r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r≤0.08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r≤0.08), suggesting simple linear relationships don’t predict fraud effectively.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9530715" y="4708922"/>
            <a:ext cx="4322802" cy="768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heatmap confirms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 multicollinearity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between most features (many </a:t>
            </a:r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r≈0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r≈0), supporting feature independence for modeling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84384" y="7433667"/>
            <a:ext cx="13061633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441"/>
            <a:ext cx="11979831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Best Model Performance on Different Condition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774746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Various ML models were evaluated to select the most effective approach for fraud detection.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2361962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ML models : [ 'XGBoost Classifier', 'Decision Tree Classifier', 'Logistic Regression', 'Random Forest Classifier']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93790" y="2949178"/>
            <a:ext cx="13042821" cy="3107293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956798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801529" y="2956798"/>
            <a:ext cx="3362325" cy="618411"/>
          </a:xfrm>
          <a:prstGeom prst="roundRect">
            <a:avLst>
              <a:gd name="adj" fmla="val 14635"/>
            </a:avLst>
          </a:prstGeom>
          <a:solidFill>
            <a:srgbClr val="FFD1A7"/>
          </a:solidFill>
          <a:ln/>
        </p:spPr>
      </p:sp>
      <p:sp>
        <p:nvSpPr>
          <p:cNvPr id="8" name="Text 6"/>
          <p:cNvSpPr/>
          <p:nvPr/>
        </p:nvSpPr>
        <p:spPr>
          <a:xfrm>
            <a:off x="1016913" y="3093601"/>
            <a:ext cx="29277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4163854" y="2956798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10" name="Text 8"/>
          <p:cNvSpPr/>
          <p:nvPr/>
        </p:nvSpPr>
        <p:spPr>
          <a:xfrm>
            <a:off x="4383048" y="3093601"/>
            <a:ext cx="27833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Precision (Fraud)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85566" y="2956798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12" name="Text 10"/>
          <p:cNvSpPr/>
          <p:nvPr/>
        </p:nvSpPr>
        <p:spPr>
          <a:xfrm>
            <a:off x="7604760" y="3093601"/>
            <a:ext cx="27833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Recall (Fraud)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10607278" y="2956798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14" name="Text 12"/>
          <p:cNvSpPr/>
          <p:nvPr/>
        </p:nvSpPr>
        <p:spPr>
          <a:xfrm>
            <a:off x="10826472" y="3093601"/>
            <a:ext cx="278713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F1-Score (Fraud)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801410" y="3575209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801529" y="3575209"/>
            <a:ext cx="3362325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17" name="Text 15"/>
          <p:cNvSpPr/>
          <p:nvPr/>
        </p:nvSpPr>
        <p:spPr>
          <a:xfrm>
            <a:off x="1016913" y="3712012"/>
            <a:ext cx="29277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Logistic Regression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4163854" y="3575209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19" name="Text 17"/>
          <p:cNvSpPr/>
          <p:nvPr/>
        </p:nvSpPr>
        <p:spPr>
          <a:xfrm>
            <a:off x="4383048" y="3712012"/>
            <a:ext cx="27833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0.02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385566" y="3575209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21" name="Text 19"/>
          <p:cNvSpPr/>
          <p:nvPr/>
        </p:nvSpPr>
        <p:spPr>
          <a:xfrm>
            <a:off x="7604760" y="3712012"/>
            <a:ext cx="27833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0.94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10607278" y="3575209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23" name="Text 21"/>
          <p:cNvSpPr/>
          <p:nvPr/>
        </p:nvSpPr>
        <p:spPr>
          <a:xfrm>
            <a:off x="10826472" y="3712012"/>
            <a:ext cx="278713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0.04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801410" y="4193619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801529" y="4193619"/>
            <a:ext cx="3362325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26" name="Text 24"/>
          <p:cNvSpPr/>
          <p:nvPr/>
        </p:nvSpPr>
        <p:spPr>
          <a:xfrm>
            <a:off x="1016913" y="4330422"/>
            <a:ext cx="29277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Decision Tree</a:t>
            </a: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4163854" y="4193619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28" name="Text 26"/>
          <p:cNvSpPr/>
          <p:nvPr/>
        </p:nvSpPr>
        <p:spPr>
          <a:xfrm>
            <a:off x="4383048" y="4330422"/>
            <a:ext cx="27833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0.90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385566" y="4193619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30" name="Text 28"/>
          <p:cNvSpPr/>
          <p:nvPr/>
        </p:nvSpPr>
        <p:spPr>
          <a:xfrm>
            <a:off x="7604760" y="4330422"/>
            <a:ext cx="27833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0.86</a:t>
            </a:r>
            <a:endParaRPr lang="en-US" sz="1650" dirty="0"/>
          </a:p>
        </p:txBody>
      </p:sp>
      <p:sp>
        <p:nvSpPr>
          <p:cNvPr id="31" name="Shape 29"/>
          <p:cNvSpPr/>
          <p:nvPr/>
        </p:nvSpPr>
        <p:spPr>
          <a:xfrm>
            <a:off x="10607278" y="4193619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32" name="Text 30"/>
          <p:cNvSpPr/>
          <p:nvPr/>
        </p:nvSpPr>
        <p:spPr>
          <a:xfrm>
            <a:off x="10826472" y="4330422"/>
            <a:ext cx="278713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0.88</a:t>
            </a:r>
            <a:endParaRPr lang="en-US" sz="1650" dirty="0"/>
          </a:p>
        </p:txBody>
      </p:sp>
      <p:sp>
        <p:nvSpPr>
          <p:cNvPr id="33" name="Shape 31"/>
          <p:cNvSpPr/>
          <p:nvPr/>
        </p:nvSpPr>
        <p:spPr>
          <a:xfrm>
            <a:off x="801410" y="4812030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01529" y="4812030"/>
            <a:ext cx="3362325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35" name="Text 33"/>
          <p:cNvSpPr/>
          <p:nvPr/>
        </p:nvSpPr>
        <p:spPr>
          <a:xfrm>
            <a:off x="1016913" y="4948833"/>
            <a:ext cx="29277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XGBoost</a:t>
            </a:r>
            <a:endParaRPr lang="en-US" sz="1650" dirty="0"/>
          </a:p>
        </p:txBody>
      </p:sp>
      <p:sp>
        <p:nvSpPr>
          <p:cNvPr id="36" name="Shape 34"/>
          <p:cNvSpPr/>
          <p:nvPr/>
        </p:nvSpPr>
        <p:spPr>
          <a:xfrm>
            <a:off x="4163854" y="4812030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37" name="Text 35"/>
          <p:cNvSpPr/>
          <p:nvPr/>
        </p:nvSpPr>
        <p:spPr>
          <a:xfrm>
            <a:off x="4383048" y="4948833"/>
            <a:ext cx="27833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0.83</a:t>
            </a:r>
            <a:endParaRPr lang="en-US" sz="1650" dirty="0"/>
          </a:p>
        </p:txBody>
      </p:sp>
      <p:sp>
        <p:nvSpPr>
          <p:cNvPr id="38" name="Shape 36"/>
          <p:cNvSpPr/>
          <p:nvPr/>
        </p:nvSpPr>
        <p:spPr>
          <a:xfrm>
            <a:off x="7385566" y="4812030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39" name="Text 37"/>
          <p:cNvSpPr/>
          <p:nvPr/>
        </p:nvSpPr>
        <p:spPr>
          <a:xfrm>
            <a:off x="7604760" y="4948833"/>
            <a:ext cx="27833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0.72</a:t>
            </a:r>
            <a:endParaRPr lang="en-US" sz="1650" dirty="0"/>
          </a:p>
        </p:txBody>
      </p:sp>
      <p:sp>
        <p:nvSpPr>
          <p:cNvPr id="40" name="Shape 38"/>
          <p:cNvSpPr/>
          <p:nvPr/>
        </p:nvSpPr>
        <p:spPr>
          <a:xfrm>
            <a:off x="10607278" y="4812030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41" name="Text 39"/>
          <p:cNvSpPr/>
          <p:nvPr/>
        </p:nvSpPr>
        <p:spPr>
          <a:xfrm>
            <a:off x="10826472" y="4948833"/>
            <a:ext cx="278713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0.77</a:t>
            </a:r>
            <a:endParaRPr lang="en-US" sz="1650" dirty="0"/>
          </a:p>
        </p:txBody>
      </p:sp>
      <p:sp>
        <p:nvSpPr>
          <p:cNvPr id="42" name="Shape 40"/>
          <p:cNvSpPr/>
          <p:nvPr/>
        </p:nvSpPr>
        <p:spPr>
          <a:xfrm>
            <a:off x="801410" y="5430441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801529" y="5430441"/>
            <a:ext cx="3362325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44" name="Text 42"/>
          <p:cNvSpPr/>
          <p:nvPr/>
        </p:nvSpPr>
        <p:spPr>
          <a:xfrm>
            <a:off x="1016913" y="5567243"/>
            <a:ext cx="292774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SGDClassifier</a:t>
            </a:r>
            <a:endParaRPr lang="en-US" sz="1650" dirty="0"/>
          </a:p>
        </p:txBody>
      </p:sp>
      <p:sp>
        <p:nvSpPr>
          <p:cNvPr id="45" name="Shape 43"/>
          <p:cNvSpPr/>
          <p:nvPr/>
        </p:nvSpPr>
        <p:spPr>
          <a:xfrm>
            <a:off x="4163854" y="5430441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46" name="Text 44"/>
          <p:cNvSpPr/>
          <p:nvPr/>
        </p:nvSpPr>
        <p:spPr>
          <a:xfrm>
            <a:off x="4383048" y="5567243"/>
            <a:ext cx="27833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0.02</a:t>
            </a:r>
            <a:endParaRPr lang="en-US" sz="1650" dirty="0"/>
          </a:p>
        </p:txBody>
      </p:sp>
      <p:sp>
        <p:nvSpPr>
          <p:cNvPr id="47" name="Shape 45"/>
          <p:cNvSpPr/>
          <p:nvPr/>
        </p:nvSpPr>
        <p:spPr>
          <a:xfrm>
            <a:off x="7385566" y="5430441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48" name="Text 46"/>
          <p:cNvSpPr/>
          <p:nvPr/>
        </p:nvSpPr>
        <p:spPr>
          <a:xfrm>
            <a:off x="7604760" y="5567243"/>
            <a:ext cx="278332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0.90</a:t>
            </a:r>
            <a:endParaRPr lang="en-US" sz="1650" dirty="0"/>
          </a:p>
        </p:txBody>
      </p:sp>
      <p:sp>
        <p:nvSpPr>
          <p:cNvPr id="49" name="Shape 47"/>
          <p:cNvSpPr/>
          <p:nvPr/>
        </p:nvSpPr>
        <p:spPr>
          <a:xfrm>
            <a:off x="10607278" y="5430441"/>
            <a:ext cx="3221712" cy="618411"/>
          </a:xfrm>
          <a:prstGeom prst="rect">
            <a:avLst/>
          </a:prstGeom>
          <a:solidFill>
            <a:srgbClr val="FFD1A7"/>
          </a:solidFill>
          <a:ln/>
        </p:spPr>
      </p:sp>
      <p:sp>
        <p:nvSpPr>
          <p:cNvPr id="50" name="Text 48"/>
          <p:cNvSpPr/>
          <p:nvPr/>
        </p:nvSpPr>
        <p:spPr>
          <a:xfrm>
            <a:off x="10826472" y="5567243"/>
            <a:ext cx="278713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0.03</a:t>
            </a:r>
            <a:endParaRPr lang="en-US" sz="1650" dirty="0"/>
          </a:p>
        </p:txBody>
      </p:sp>
      <p:sp>
        <p:nvSpPr>
          <p:cNvPr id="51" name="Shape 49"/>
          <p:cNvSpPr/>
          <p:nvPr/>
        </p:nvSpPr>
        <p:spPr>
          <a:xfrm>
            <a:off x="793790" y="6298882"/>
            <a:ext cx="13042821" cy="1260277"/>
          </a:xfrm>
          <a:prstGeom prst="roundRect">
            <a:avLst>
              <a:gd name="adj" fmla="val 7181"/>
            </a:avLst>
          </a:prstGeom>
          <a:solidFill>
            <a:srgbClr val="B6FCB8"/>
          </a:solidFill>
          <a:ln/>
        </p:spPr>
      </p:sp>
      <p:pic>
        <p:nvPicPr>
          <p:cNvPr id="5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174" y="6608207"/>
            <a:ext cx="269319" cy="215384"/>
          </a:xfrm>
          <a:prstGeom prst="rect">
            <a:avLst/>
          </a:prstGeom>
        </p:spPr>
      </p:pic>
      <p:sp>
        <p:nvSpPr>
          <p:cNvPr id="53" name="Text 50"/>
          <p:cNvSpPr/>
          <p:nvPr/>
        </p:nvSpPr>
        <p:spPr>
          <a:xfrm>
            <a:off x="1493877" y="6568083"/>
            <a:ext cx="1212734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 Selection: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650" i="1" u="sng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Decision Tree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model demonstrates superior performance with highest F1-score, ensuring optimal balance between precision and recall for fraud detection.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0063"/>
            <a:ext cx="8311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Answering Business Questions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9004"/>
            <a:ext cx="1271063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What is the model's precision and accuracy in detecting fraudulent transactions?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3274457"/>
            <a:ext cx="13042821" cy="1194673"/>
          </a:xfrm>
          <a:prstGeom prst="roundRect">
            <a:avLst>
              <a:gd name="adj" fmla="val 797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508891"/>
            <a:ext cx="12573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Decision Tree Classifier, the model achieved precision of 90%  and accuracy of 99.9% in detecting fraudulent transactions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09292"/>
            <a:ext cx="126649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How reliable is the model in classifying a transaction as legitimate or fraudulent?</a:t>
            </a:r>
            <a:endParaRPr lang="en-US" sz="2650" dirty="0"/>
          </a:p>
        </p:txBody>
      </p:sp>
      <p:sp>
        <p:nvSpPr>
          <p:cNvPr id="7" name="Shape 5"/>
          <p:cNvSpPr/>
          <p:nvPr/>
        </p:nvSpPr>
        <p:spPr>
          <a:xfrm>
            <a:off x="793790" y="5574744"/>
            <a:ext cx="13042821" cy="1194673"/>
          </a:xfrm>
          <a:prstGeom prst="roundRect">
            <a:avLst>
              <a:gd name="adj" fmla="val 7974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8224" y="5809178"/>
            <a:ext cx="12573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model is highly reliable, as it consistently achieves strong precision and recall, accurately distinguishing between legitimate and fraudulent transactions with a balanced approach.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114"/>
            <a:ext cx="8311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Answering Business Questions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71055"/>
            <a:ext cx="77757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What are the potential losses due to model errors?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536508"/>
            <a:ext cx="13042821" cy="4970859"/>
          </a:xfrm>
          <a:prstGeom prst="roundRect">
            <a:avLst>
              <a:gd name="adj" fmla="val 1917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2770942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Potential losses due to model errors include: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269933"/>
            <a:ext cx="12573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loss from missed frauds (false negatives):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If the model fails to detect fraudulent transactions, these can result in direct financial losses, regulatory penalties, and reputational damage.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075033"/>
            <a:ext cx="12573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Operational cost from false alarms (false positives):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Incorrectly flagging legitimate transactions can increase investigation workload, disrupt customer experience, and lead to unnecessary manual reviews or blocked accounts.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5243036"/>
            <a:ext cx="12573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dissatisfaction: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Frequent mistakes can harm customer trust, reducing loyalty and potentially driving clients away.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6048137"/>
            <a:ext cx="12573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Compliance risks: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Failure to identify or properly handle fraud may result in non-compliance with banking regulations, exposing the institution to fines and legal action.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6910030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error type can affect both revenue and customer relationships in banking and fraud management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7116"/>
            <a:ext cx="489370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 &amp; Key Insights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1471374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comprehensive analysis and model development provide critical insights into effective financial fraud detection.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793790" y="2158127"/>
            <a:ext cx="7556421" cy="1214557"/>
          </a:xfrm>
          <a:prstGeom prst="roundRect">
            <a:avLst>
              <a:gd name="adj" fmla="val 9034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0930" y="2158127"/>
            <a:ext cx="91440" cy="1214557"/>
          </a:xfrm>
          <a:prstGeom prst="roundRect">
            <a:avLst>
              <a:gd name="adj" fmla="val 72930"/>
            </a:avLst>
          </a:prstGeom>
          <a:solidFill>
            <a:srgbClr val="4967E9"/>
          </a:solidFill>
          <a:ln/>
        </p:spPr>
      </p:sp>
      <p:sp>
        <p:nvSpPr>
          <p:cNvPr id="7" name="Text 4"/>
          <p:cNvSpPr/>
          <p:nvPr/>
        </p:nvSpPr>
        <p:spPr>
          <a:xfrm>
            <a:off x="1043940" y="2339697"/>
            <a:ext cx="245614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Targeted Fraud Prevention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43940" y="2682954"/>
            <a:ext cx="71247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Fraud is predominantly concentrated in 'TRANSFER' and 'CASH_OUT' transactions, which are now critical areas for enhanced monitoring.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93790" y="3531394"/>
            <a:ext cx="7556421" cy="1214557"/>
          </a:xfrm>
          <a:prstGeom prst="roundRect">
            <a:avLst>
              <a:gd name="adj" fmla="val 9034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70930" y="3531394"/>
            <a:ext cx="91440" cy="1214557"/>
          </a:xfrm>
          <a:prstGeom prst="roundRect">
            <a:avLst>
              <a:gd name="adj" fmla="val 72930"/>
            </a:avLst>
          </a:prstGeom>
          <a:solidFill>
            <a:srgbClr val="4967E9"/>
          </a:solidFill>
          <a:ln/>
        </p:spPr>
      </p:sp>
      <p:sp>
        <p:nvSpPr>
          <p:cNvPr id="11" name="Text 8"/>
          <p:cNvSpPr/>
          <p:nvPr/>
        </p:nvSpPr>
        <p:spPr>
          <a:xfrm>
            <a:off x="1043940" y="3712964"/>
            <a:ext cx="199251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High Model Accuracy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43940" y="4056221"/>
            <a:ext cx="71247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Decision Tree Classifier achieves an impressive 90% precision and 99.9% accuracy, ensuring reliable fraud identification.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793790" y="4904661"/>
            <a:ext cx="7556421" cy="1214557"/>
          </a:xfrm>
          <a:prstGeom prst="roundRect">
            <a:avLst>
              <a:gd name="adj" fmla="val 9034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70930" y="4904661"/>
            <a:ext cx="91440" cy="1214557"/>
          </a:xfrm>
          <a:prstGeom prst="roundRect">
            <a:avLst>
              <a:gd name="adj" fmla="val 72930"/>
            </a:avLst>
          </a:prstGeom>
          <a:solidFill>
            <a:srgbClr val="4967E9"/>
          </a:solidFill>
          <a:ln/>
        </p:spPr>
      </p:sp>
      <p:sp>
        <p:nvSpPr>
          <p:cNvPr id="15" name="Text 12"/>
          <p:cNvSpPr/>
          <p:nvPr/>
        </p:nvSpPr>
        <p:spPr>
          <a:xfrm>
            <a:off x="1043940" y="5086231"/>
            <a:ext cx="243697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Minimized Financial Risk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43940" y="5429488"/>
            <a:ext cx="71247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model effectively balances precision and recall, significantly reducing potential financial losses from undetected fraud (false negatives).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793790" y="6277928"/>
            <a:ext cx="7556421" cy="1214557"/>
          </a:xfrm>
          <a:prstGeom prst="roundRect">
            <a:avLst>
              <a:gd name="adj" fmla="val 9034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70930" y="6277928"/>
            <a:ext cx="91440" cy="1214557"/>
          </a:xfrm>
          <a:prstGeom prst="roundRect">
            <a:avLst>
              <a:gd name="adj" fmla="val 72930"/>
            </a:avLst>
          </a:prstGeom>
          <a:solidFill>
            <a:srgbClr val="4967E9"/>
          </a:solidFill>
          <a:ln/>
        </p:spPr>
      </p:sp>
      <p:sp>
        <p:nvSpPr>
          <p:cNvPr id="19" name="Text 16"/>
          <p:cNvSpPr/>
          <p:nvPr/>
        </p:nvSpPr>
        <p:spPr>
          <a:xfrm>
            <a:off x="1043940" y="6459498"/>
            <a:ext cx="210407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Operational Efficiency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043940" y="6802755"/>
            <a:ext cx="712470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accurately distinguishing legitimate transactions, the model lowers operational costs associated with false alarms and improves customer satisfaction.</a:t>
            </a:r>
            <a:endParaRPr lang="en-US" sz="12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975" y="714375"/>
            <a:ext cx="6800731" cy="68007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6129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Presentation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48451"/>
            <a:ext cx="226814" cy="2834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 context and fraud detection fundamentals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2848451"/>
            <a:ext cx="226814" cy="28348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9" name="Text 5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Executive Summary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Project methodology and key findings overview with benefits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848451"/>
            <a:ext cx="226814" cy="283488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3" name="Text 8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Analysis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Exploratory analysis and pattern insights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90862"/>
            <a:ext cx="226814" cy="283488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7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Evaluation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 metrics and algorithm comparison</a:t>
            </a:r>
            <a:endParaRPr lang="en-US" sz="17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4990862"/>
            <a:ext cx="226814" cy="28348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21" name="Text 14"/>
          <p:cNvSpPr/>
          <p:nvPr/>
        </p:nvSpPr>
        <p:spPr>
          <a:xfrm>
            <a:off x="7428548" y="5520214"/>
            <a:ext cx="3636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Conclusions &amp; Key Insights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Strategic implementation and next steps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4494848" cy="56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6527" y="1629251"/>
            <a:ext cx="2696885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Challenge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86527" y="2146102"/>
            <a:ext cx="7658933" cy="862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Fraud detection is a critical process that identifies scams and prevents fraudsters from obtaining money through deceptive means. It represents a serious business risk requiring immediate identification and mitigation.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2456" y="3211235"/>
            <a:ext cx="6127075" cy="37885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6527" y="7201972"/>
            <a:ext cx="7658933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707" y="1651635"/>
            <a:ext cx="3967639" cy="3967639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8891707" y="5821442"/>
            <a:ext cx="4959668" cy="1339334"/>
          </a:xfrm>
          <a:prstGeom prst="roundRect">
            <a:avLst>
              <a:gd name="adj" fmla="val 5638"/>
            </a:avLst>
          </a:prstGeom>
          <a:solidFill>
            <a:srgbClr val="B6D6FC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91" y="6079212"/>
            <a:ext cx="224671" cy="1797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475946" y="6046113"/>
            <a:ext cx="4195643" cy="862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fraud costs the banking sector billions annually, making predictive detection systems essential for operational security.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963"/>
            <a:ext cx="64598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Methodology &amp; Results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494115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Objective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93790" y="210645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a robust machine learning model to predict online payment fraud for enhanced security and risk management.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303770" y="2600801"/>
            <a:ext cx="22860" cy="4479488"/>
          </a:xfrm>
          <a:prstGeom prst="roundRect">
            <a:avLst>
              <a:gd name="adj" fmla="val 333395"/>
            </a:avLst>
          </a:prstGeom>
          <a:solidFill>
            <a:srgbClr val="B8BFDF"/>
          </a:solidFill>
          <a:ln/>
        </p:spPr>
      </p:sp>
      <p:sp>
        <p:nvSpPr>
          <p:cNvPr id="6" name="Shape 4"/>
          <p:cNvSpPr/>
          <p:nvPr/>
        </p:nvSpPr>
        <p:spPr>
          <a:xfrm>
            <a:off x="6589574" y="2793444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B8BFDF"/>
          </a:solidFill>
          <a:ln/>
        </p:spPr>
      </p:sp>
      <p:sp>
        <p:nvSpPr>
          <p:cNvPr id="7" name="Shape 5"/>
          <p:cNvSpPr/>
          <p:nvPr/>
        </p:nvSpPr>
        <p:spPr>
          <a:xfrm>
            <a:off x="7111067" y="2600801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79052" y="263479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3336965" y="2663071"/>
            <a:ext cx="30709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Collection &amp; Processing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3055382"/>
            <a:ext cx="561415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Comprehensive transaction data analysis with statistical verification, missing value assessment, and data type validation across customer payment records.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7496473" y="3882152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B8BFDF"/>
          </a:solidFill>
          <a:ln/>
        </p:spPr>
      </p:sp>
      <p:sp>
        <p:nvSpPr>
          <p:cNvPr id="12" name="Shape 10"/>
          <p:cNvSpPr/>
          <p:nvPr/>
        </p:nvSpPr>
        <p:spPr>
          <a:xfrm>
            <a:off x="7111067" y="3689509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179052" y="37235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8222456" y="3751778"/>
            <a:ext cx="280928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Exploratory Data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222456" y="4144089"/>
            <a:ext cx="561415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Performed univariate, bivariate, and multivariate analysis to understand transaction patterns, correlation relationships, and feature interactions.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6589574" y="4820483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B8BFDF"/>
          </a:solidFill>
          <a:ln/>
        </p:spPr>
      </p:sp>
      <p:sp>
        <p:nvSpPr>
          <p:cNvPr id="17" name="Shape 15"/>
          <p:cNvSpPr/>
          <p:nvPr/>
        </p:nvSpPr>
        <p:spPr>
          <a:xfrm>
            <a:off x="7111067" y="4627840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179052" y="466183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4139684" y="469011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Feature Engineering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5082421"/>
            <a:ext cx="561415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Applied one-hot encoding to categorical variables and prepared datasets for machine learning model training and optimization.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7496473" y="5758934"/>
            <a:ext cx="544354" cy="22860"/>
          </a:xfrm>
          <a:prstGeom prst="roundRect">
            <a:avLst>
              <a:gd name="adj" fmla="val 333395"/>
            </a:avLst>
          </a:prstGeom>
          <a:solidFill>
            <a:srgbClr val="B8BFDF"/>
          </a:solidFill>
          <a:ln/>
        </p:spPr>
      </p:sp>
      <p:sp>
        <p:nvSpPr>
          <p:cNvPr id="22" name="Shape 20"/>
          <p:cNvSpPr/>
          <p:nvPr/>
        </p:nvSpPr>
        <p:spPr>
          <a:xfrm>
            <a:off x="7111067" y="5566291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179052" y="560028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2"/>
          <p:cNvSpPr/>
          <p:nvPr/>
        </p:nvSpPr>
        <p:spPr>
          <a:xfrm>
            <a:off x="8222456" y="562856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Development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222456" y="6020872"/>
            <a:ext cx="561415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Trained four algorithms (Random Forest, Decision Tree, XGBoost, Logistic Regression) using 70% training, 30% testing split with comprehensive performance evaluation. 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93790" y="728436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4967E9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Decision Tree achieved performance of 99.9% prediction accuracy with 86% recall and 90% precision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making it the recommended deployment model.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9369"/>
            <a:ext cx="613064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Advantages of Fraud Detection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31513"/>
            <a:ext cx="85011" cy="85011"/>
          </a:xfrm>
          <a:prstGeom prst="roundRect">
            <a:avLst>
              <a:gd name="adj" fmla="val 537813"/>
            </a:avLst>
          </a:prstGeom>
          <a:solidFill>
            <a:srgbClr val="4967E9"/>
          </a:solidFill>
          <a:ln/>
        </p:spPr>
      </p:sp>
      <p:sp>
        <p:nvSpPr>
          <p:cNvPr id="4" name="Text 2"/>
          <p:cNvSpPr/>
          <p:nvPr/>
        </p:nvSpPr>
        <p:spPr>
          <a:xfrm>
            <a:off x="1048822" y="154114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Protect Assets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048822" y="1908929"/>
            <a:ext cx="1278778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Safeguard financial resources and sensitive data from illicit activities.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793790" y="2611636"/>
            <a:ext cx="85011" cy="85011"/>
          </a:xfrm>
          <a:prstGeom prst="roundRect">
            <a:avLst>
              <a:gd name="adj" fmla="val 537813"/>
            </a:avLst>
          </a:prstGeom>
          <a:solidFill>
            <a:srgbClr val="4967E9"/>
          </a:solidFill>
          <a:ln/>
        </p:spPr>
      </p:sp>
      <p:sp>
        <p:nvSpPr>
          <p:cNvPr id="7" name="Text 5"/>
          <p:cNvSpPr/>
          <p:nvPr/>
        </p:nvSpPr>
        <p:spPr>
          <a:xfrm>
            <a:off x="1048822" y="252126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Maintain Trust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48822" y="2889052"/>
            <a:ext cx="1278778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Preserve customer and stakeholder confidence in financial systems.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93790" y="3591758"/>
            <a:ext cx="85011" cy="85011"/>
          </a:xfrm>
          <a:prstGeom prst="roundRect">
            <a:avLst>
              <a:gd name="adj" fmla="val 537813"/>
            </a:avLst>
          </a:prstGeom>
          <a:solidFill>
            <a:srgbClr val="4967E9"/>
          </a:solidFill>
          <a:ln/>
        </p:spPr>
      </p:sp>
      <p:sp>
        <p:nvSpPr>
          <p:cNvPr id="10" name="Text 8"/>
          <p:cNvSpPr/>
          <p:nvPr/>
        </p:nvSpPr>
        <p:spPr>
          <a:xfrm>
            <a:off x="1048822" y="3501390"/>
            <a:ext cx="244447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Reduce Financial Losses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048822" y="3869174"/>
            <a:ext cx="1278778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Minimize direct monetary impacts from fraudulent transactions and schemes.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93790" y="4571881"/>
            <a:ext cx="85011" cy="85011"/>
          </a:xfrm>
          <a:prstGeom prst="roundRect">
            <a:avLst>
              <a:gd name="adj" fmla="val 537813"/>
            </a:avLst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1048822" y="4481513"/>
            <a:ext cx="308776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Ensure Regulatory Compliance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048822" y="4849297"/>
            <a:ext cx="1278778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Adhere to legal and industry standards, avoiding penalties and reputational damage.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793790" y="5552003"/>
            <a:ext cx="85011" cy="85011"/>
          </a:xfrm>
          <a:prstGeom prst="roundRect">
            <a:avLst>
              <a:gd name="adj" fmla="val 537813"/>
            </a:avLst>
          </a:prstGeom>
          <a:solidFill>
            <a:srgbClr val="4967E9"/>
          </a:solidFill>
          <a:ln/>
        </p:spPr>
      </p:sp>
      <p:sp>
        <p:nvSpPr>
          <p:cNvPr id="16" name="Text 14"/>
          <p:cNvSpPr/>
          <p:nvPr/>
        </p:nvSpPr>
        <p:spPr>
          <a:xfrm>
            <a:off x="1048822" y="5461635"/>
            <a:ext cx="306478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Enhance Customer Experience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1048822" y="5829419"/>
            <a:ext cx="12787789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secure and reliable services, boosting overall user satisfaction.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93790" y="629292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93790" y="675644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793790" y="7219950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3529013" cy="441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Architecture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60095" y="1320641"/>
            <a:ext cx="1311021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fraud detection system follows a structured pipeline from data ingestion to model deployment.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095" y="1705213"/>
            <a:ext cx="705803" cy="8468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6987" y="1846302"/>
            <a:ext cx="181629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Raw Data Acquisition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06987" y="2151459"/>
            <a:ext cx="1226331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Kaggle Dataset 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2552105"/>
            <a:ext cx="705803" cy="84689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06987" y="2693194"/>
            <a:ext cx="272319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Exploratory Data Analysis (EDA)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606987" y="2998351"/>
            <a:ext cx="1226331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In-depth examination of data to identify trends, anomalies, and relationships crucial for feature engineering.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3398996"/>
            <a:ext cx="705803" cy="84689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06987" y="3540085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Preprocessing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1606987" y="3845243"/>
            <a:ext cx="1226331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Cleaning, transformation, and normalization of data to ensure high quality and compatibility for machine learning models.</a:t>
            </a:r>
            <a:endParaRPr lang="en-US" sz="11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4245888"/>
            <a:ext cx="705803" cy="8468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06987" y="4386977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Train-Test Split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1606987" y="4692134"/>
            <a:ext cx="1226331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Dividing the preprocessed data into training and testing sets to objectively evaluate model performance and prevent overfitting.</a:t>
            </a:r>
            <a:endParaRPr lang="en-US" sz="11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5092779"/>
            <a:ext cx="705803" cy="84689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06987" y="5233868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Model Selection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1606987" y="5539026"/>
            <a:ext cx="1226331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Evaluation of multiple algorithms: Random Forest, Decision Tree, Logistic Regression, and XGBoost Classifiers.</a:t>
            </a:r>
            <a:endParaRPr lang="en-US" sz="11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" y="5939671"/>
            <a:ext cx="705803" cy="84689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606987" y="6080760"/>
            <a:ext cx="176510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Final Model Selection</a:t>
            </a:r>
            <a:endParaRPr lang="en-US" sz="1350" dirty="0"/>
          </a:p>
        </p:txBody>
      </p:sp>
      <p:sp>
        <p:nvSpPr>
          <p:cNvPr id="21" name="Text 13"/>
          <p:cNvSpPr/>
          <p:nvPr/>
        </p:nvSpPr>
        <p:spPr>
          <a:xfrm>
            <a:off x="1606987" y="6385917"/>
            <a:ext cx="1226331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Identifying the optimal model based on rigorous performance metrics, balancing accuracy, recall, and precision for robust detection.</a:t>
            </a:r>
            <a:endParaRPr lang="en-US" sz="110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095" y="6786562"/>
            <a:ext cx="705803" cy="846892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606987" y="6927652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Deployment</a:t>
            </a:r>
            <a:endParaRPr lang="en-US" sz="1350" dirty="0"/>
          </a:p>
        </p:txBody>
      </p:sp>
      <p:sp>
        <p:nvSpPr>
          <p:cNvPr id="24" name="Text 15"/>
          <p:cNvSpPr/>
          <p:nvPr/>
        </p:nvSpPr>
        <p:spPr>
          <a:xfrm>
            <a:off x="1606987" y="7232809"/>
            <a:ext cx="12263318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Integrating the chosen model into live systems for real-time fraud detection and continuous monitoring of financial transactions.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114"/>
            <a:ext cx="456390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Exploration &amp; EDA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456373"/>
            <a:ext cx="130428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dataset used for this project contained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6 Million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 with features such as Transaction Type, Steps, Transaction Amount, Old &amp; New Balance and Fraud Amount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202656"/>
            <a:ext cx="678561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EDA revealed Key insights into transaction behavior, such as: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3790" y="2738437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target column show Imbalanced data, only 0.1% are fraudster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793790" y="3048000"/>
            <a:ext cx="130428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There are two common transaction sizes: many transactions are in one small value range, and many are in a larger value range. There are fewer transactions in between. This means people make both small and large payments often, but medium amounts are less common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3611642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Fraud transactions under 50k have a notably higher median amount and wider spread than non-fraud ones, suggesting frauds attempt larger amounts on average</a:t>
            </a:r>
            <a:endParaRPr lang="en-US" sz="12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7803" y="4222909"/>
            <a:ext cx="3145155" cy="2395538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864" y="4222909"/>
            <a:ext cx="2203252" cy="22032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681782" y="6604754"/>
            <a:ext cx="314753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520" y="4222909"/>
            <a:ext cx="2948702" cy="227623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24129" y="6677739"/>
            <a:ext cx="462748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793790" y="7253288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7231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Analysis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7485" y="1620083"/>
            <a:ext cx="4340423" cy="37488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120" y="1620083"/>
            <a:ext cx="4200406" cy="375749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93790" y="5734764"/>
            <a:ext cx="6441996" cy="1787485"/>
          </a:xfrm>
          <a:prstGeom prst="roundRect">
            <a:avLst>
              <a:gd name="adj" fmla="val 373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60120" y="590109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Amount Analysis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960120" y="6244352"/>
            <a:ext cx="610933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chart shows CASH_OUT and PAYMENT are the most common transaction types, while TRANSFER and DEBIT are much less frequent. This means most activity involves withdrawing money or making payments</a:t>
            </a:r>
            <a:endParaRPr lang="en-US" sz="1250" dirty="0"/>
          </a:p>
        </p:txBody>
      </p:sp>
      <p:sp>
        <p:nvSpPr>
          <p:cNvPr id="8" name="Shape 4"/>
          <p:cNvSpPr/>
          <p:nvPr/>
        </p:nvSpPr>
        <p:spPr>
          <a:xfrm>
            <a:off x="7394496" y="5734764"/>
            <a:ext cx="6442115" cy="1787485"/>
          </a:xfrm>
          <a:prstGeom prst="roundRect">
            <a:avLst>
              <a:gd name="adj" fmla="val 373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560826" y="590109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Finding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560826" y="6244352"/>
            <a:ext cx="610945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Transfer and cash-out transactions contain the highest concentration of fraudulent activities, requiring enhanced monitoring protocols.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560826" y="6847761"/>
            <a:ext cx="610945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Fraudsters mainly target fund transfers and cash withdrawals, making these types most vulnerable to fraud activity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996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Analysis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171" y="1602819"/>
            <a:ext cx="4423053" cy="285190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582" y="1602819"/>
            <a:ext cx="4429363" cy="3323749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93790" y="5283756"/>
            <a:ext cx="6441996" cy="2255877"/>
          </a:xfrm>
          <a:prstGeom prst="roundRect">
            <a:avLst>
              <a:gd name="adj" fmla="val 295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60120" y="545008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Analysis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960120" y="5793343"/>
            <a:ext cx="610933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number of fraudulent transactions is much smaller than non-fraudulent ones for both TRANSFER and CASH_OUT types</a:t>
            </a:r>
            <a:endParaRPr lang="en-US" sz="1250" dirty="0"/>
          </a:p>
        </p:txBody>
      </p:sp>
      <p:sp>
        <p:nvSpPr>
          <p:cNvPr id="8" name="Shape 4"/>
          <p:cNvSpPr/>
          <p:nvPr/>
        </p:nvSpPr>
        <p:spPr>
          <a:xfrm>
            <a:off x="7394496" y="5283756"/>
            <a:ext cx="6442115" cy="2255877"/>
          </a:xfrm>
          <a:prstGeom prst="roundRect">
            <a:avLst>
              <a:gd name="adj" fmla="val 295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560826" y="545008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Insights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560826" y="5793343"/>
            <a:ext cx="610945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Fraudulent transactions are highly concentrated in 'TRANSFER' (₹1,480,892) and 'CASH_OUT' (₹1,455,103) types, showing these are the primary channels targeted by fraudsters.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560826" y="6611064"/>
            <a:ext cx="610945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Legitimate 'TRANSFER' and 'CASH_OUT' transactions are much lower (₹906,229 and ₹173,917), confirming the need for stronger controls on these categories.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2025-09-13T09:29:12Z</dcterms:created>
  <dcterms:modified xsi:type="dcterms:W3CDTF">2025-09-13T09:29:12Z</dcterms:modified>
</cp:coreProperties>
</file>